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63" r:id="rId4"/>
    <p:sldId id="285" r:id="rId5"/>
    <p:sldId id="286" r:id="rId6"/>
    <p:sldId id="274" r:id="rId7"/>
  </p:sldIdLst>
  <p:sldSz cx="12192000" cy="6858000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</a:t>
            </a:r>
            <a:br>
              <a:rPr lang="nl-NL" dirty="0" smtClean="0"/>
            </a:br>
            <a:r>
              <a:rPr lang="nl-NL" dirty="0" smtClean="0"/>
              <a:t>en </a:t>
            </a:r>
            <a:br>
              <a:rPr lang="nl-NL" dirty="0" smtClean="0"/>
            </a:br>
            <a:r>
              <a:rPr lang="nl-NL" dirty="0" smtClean="0"/>
              <a:t>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747395"/>
          </a:xfrm>
        </p:spPr>
        <p:txBody>
          <a:bodyPr>
            <a:normAutofit fontScale="92500" lnSpcReduction="10000"/>
          </a:bodyPr>
          <a:lstStyle/>
          <a:p>
            <a:r>
              <a:rPr lang="nl-NL" sz="3100" dirty="0" smtClean="0"/>
              <a:t>Les 4 – blok 4</a:t>
            </a:r>
          </a:p>
          <a:p>
            <a:endParaRPr lang="nl-NL" dirty="0" smtClean="0"/>
          </a:p>
          <a:p>
            <a:r>
              <a:rPr lang="nl-NL" dirty="0" smtClean="0"/>
              <a:t>Docent </a:t>
            </a:r>
          </a:p>
          <a:p>
            <a:r>
              <a:rPr lang="nl-NL" dirty="0" smtClean="0"/>
              <a:t>kborgerink@aoc-oost.nl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vorige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304211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Zowel </a:t>
            </a:r>
            <a:r>
              <a:rPr lang="nl-NL" dirty="0" smtClean="0">
                <a:solidFill>
                  <a:schemeClr val="tx1"/>
                </a:solidFill>
              </a:rPr>
              <a:t>als je schapen en geiten bedrijfsmatig houdt of voor de hobby ben je verplicht de verblijfplaats </a:t>
            </a:r>
            <a:r>
              <a:rPr lang="nl-NL" dirty="0">
                <a:solidFill>
                  <a:schemeClr val="tx1"/>
                </a:solidFill>
              </a:rPr>
              <a:t>van </a:t>
            </a:r>
            <a:r>
              <a:rPr lang="nl-NL" dirty="0" smtClean="0">
                <a:solidFill>
                  <a:schemeClr val="tx1"/>
                </a:solidFill>
              </a:rPr>
              <a:t>deze </a:t>
            </a:r>
            <a:r>
              <a:rPr lang="nl-NL" dirty="0">
                <a:solidFill>
                  <a:schemeClr val="tx1"/>
                </a:solidFill>
              </a:rPr>
              <a:t>dieren te registreren.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Zo’n </a:t>
            </a:r>
            <a:r>
              <a:rPr lang="nl-NL" dirty="0" smtClean="0">
                <a:solidFill>
                  <a:schemeClr val="tx1"/>
                </a:solidFill>
              </a:rPr>
              <a:t>registratie vraag het bij de rijksdienst aan en heet een UBN (Uniek Bedrijfs Nummer). Het </a:t>
            </a:r>
            <a:r>
              <a:rPr lang="nl-NL" dirty="0">
                <a:solidFill>
                  <a:schemeClr val="tx1"/>
                </a:solidFill>
              </a:rPr>
              <a:t>UBN wordt geregistreerd in het identificatie- en registratiesysteem voor dieren (I&amp;R).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fontAlgn="t"/>
            <a:r>
              <a:rPr lang="nl-NL" dirty="0">
                <a:solidFill>
                  <a:schemeClr val="tx1"/>
                </a:solidFill>
              </a:rPr>
              <a:t>Er gelden regels in heel Europa over het vervoeren van dieren. </a:t>
            </a:r>
          </a:p>
          <a:p>
            <a:pPr lvl="1" fontAlgn="t"/>
            <a:r>
              <a:rPr lang="nl-NL" dirty="0">
                <a:solidFill>
                  <a:schemeClr val="tx1"/>
                </a:solidFill>
              </a:rPr>
              <a:t>Deze regels staan in </a:t>
            </a:r>
            <a:r>
              <a:rPr lang="nl-NL" u="sng" dirty="0">
                <a:solidFill>
                  <a:schemeClr val="tx1"/>
                </a:solidFill>
              </a:rPr>
              <a:t>Europese verordeningen.</a:t>
            </a:r>
          </a:p>
          <a:p>
            <a:pPr lvl="1" fontAlgn="t"/>
            <a:r>
              <a:rPr lang="nl-NL" dirty="0">
                <a:solidFill>
                  <a:schemeClr val="tx1"/>
                </a:solidFill>
              </a:rPr>
              <a:t>Die waar regels over vervoeren van dieren heet:  </a:t>
            </a:r>
            <a:r>
              <a:rPr lang="nl-NL" u="sng" dirty="0">
                <a:solidFill>
                  <a:schemeClr val="tx1"/>
                </a:solidFill>
              </a:rPr>
              <a:t>“transport van dieren”</a:t>
            </a:r>
            <a:r>
              <a:rPr lang="nl-NL" dirty="0">
                <a:solidFill>
                  <a:schemeClr val="tx1"/>
                </a:solidFill>
              </a:rPr>
              <a:t>. 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Er mogen maximaal 10 schapen of geiten tegelijk vervoerd worden zonder vergunning. </a:t>
            </a:r>
          </a:p>
          <a:p>
            <a:pPr lvl="2"/>
            <a:r>
              <a:rPr lang="nl-NL" dirty="0">
                <a:solidFill>
                  <a:schemeClr val="tx1"/>
                </a:solidFill>
              </a:rPr>
              <a:t>Wil je meer dan dit aantal tegelijk vervoeren, dan heb je een vergunning nodig. 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6286"/>
          <a:stretch/>
        </p:blipFill>
        <p:spPr>
          <a:xfrm>
            <a:off x="9123055" y="252548"/>
            <a:ext cx="2803198" cy="85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8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4442" y="339634"/>
            <a:ext cx="9875520" cy="1356360"/>
          </a:xfrm>
        </p:spPr>
        <p:txBody>
          <a:bodyPr/>
          <a:lstStyle/>
          <a:p>
            <a:r>
              <a:rPr lang="nl-NL" dirty="0" smtClean="0"/>
              <a:t>Planning blok 3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995706"/>
              </p:ext>
            </p:extLst>
          </p:nvPr>
        </p:nvGraphicFramePr>
        <p:xfrm>
          <a:off x="1234442" y="1800498"/>
          <a:ext cx="9875520" cy="4185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6981">
                  <a:extLst>
                    <a:ext uri="{9D8B030D-6E8A-4147-A177-3AD203B41FA5}">
                      <a16:colId xmlns:a16="http://schemas.microsoft.com/office/drawing/2014/main" val="4018884832"/>
                    </a:ext>
                  </a:extLst>
                </a:gridCol>
                <a:gridCol w="922502">
                  <a:extLst>
                    <a:ext uri="{9D8B030D-6E8A-4147-A177-3AD203B41FA5}">
                      <a16:colId xmlns:a16="http://schemas.microsoft.com/office/drawing/2014/main" val="1101915613"/>
                    </a:ext>
                  </a:extLst>
                </a:gridCol>
                <a:gridCol w="7626037">
                  <a:extLst>
                    <a:ext uri="{9D8B030D-6E8A-4147-A177-3AD203B41FA5}">
                      <a16:colId xmlns:a16="http://schemas.microsoft.com/office/drawing/2014/main" val="697661728"/>
                    </a:ext>
                  </a:extLst>
                </a:gridCol>
              </a:tblGrid>
              <a:tr h="5157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nummer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Onderwerp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032228"/>
                  </a:ext>
                </a:extLst>
              </a:tr>
              <a:tr h="515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Toets blok 3 bespreken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Introductie blok 4: opdracht huisvesting schaap en geit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8285502"/>
                  </a:ext>
                </a:extLst>
              </a:tr>
              <a:tr h="384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Natuurlijke leefomgeving, huisvesting en verrijking van een schaap.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8399776"/>
                  </a:ext>
                </a:extLst>
              </a:tr>
              <a:tr h="391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13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3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Natuurlijke leefomgeving, huisvesting en verrijking van een geit.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8880413"/>
                  </a:ext>
                </a:extLst>
              </a:tr>
              <a:tr h="296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14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Pasen</a:t>
                      </a:r>
                      <a:endParaRPr lang="nl-N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960641"/>
                  </a:ext>
                </a:extLst>
              </a:tr>
              <a:tr h="377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Week 15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4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Transport van hobbydieren, regels en wetten.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8627283"/>
                  </a:ext>
                </a:extLst>
              </a:tr>
              <a:tr h="409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16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5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Ziektes en zoönosen bij een schaap en geit. 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400474"/>
                  </a:ext>
                </a:extLst>
              </a:tr>
              <a:tr h="470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17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6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Herhalen van alle voorgaande lessen.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989658"/>
                  </a:ext>
                </a:extLst>
              </a:tr>
              <a:tr h="305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18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Vakantie</a:t>
                      </a: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8692386"/>
                  </a:ext>
                </a:extLst>
              </a:tr>
              <a:tr h="377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19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7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Toets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652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8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Gezondheidsdienst voor Dieren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Ga naar de website van de gezondheidsdienst voor dieren en klik op de pagina schaap/geit.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Op de volgende pagina staan vragen waar je de antwoorden van op de website moet vinden. 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25730"/>
          <a:stretch/>
        </p:blipFill>
        <p:spPr>
          <a:xfrm>
            <a:off x="6079435" y="3944983"/>
            <a:ext cx="5780311" cy="26027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3014" y="609600"/>
            <a:ext cx="2519803" cy="145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5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Gezondheidsdienst voor Dieren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Wat is een zoönose?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Wat is het keurmerk zoönosen?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Wat zijn symptomen van zwoegerziekte bij het schaap?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Hoe kan ik een zwoegerziekte-vrij certificaat krijgen?</a:t>
            </a:r>
          </a:p>
          <a:p>
            <a:r>
              <a:rPr lang="nl-NL" dirty="0">
                <a:solidFill>
                  <a:schemeClr val="tx1"/>
                </a:solidFill>
              </a:rPr>
              <a:t>Wat zijn symptomen </a:t>
            </a:r>
            <a:r>
              <a:rPr lang="nl-NL" dirty="0" smtClean="0">
                <a:solidFill>
                  <a:schemeClr val="tx1"/>
                </a:solidFill>
              </a:rPr>
              <a:t>van CAE bij de geit?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Hoe kan ik een </a:t>
            </a:r>
            <a:r>
              <a:rPr lang="nl-NL" dirty="0" smtClean="0">
                <a:solidFill>
                  <a:schemeClr val="tx1"/>
                </a:solidFill>
              </a:rPr>
              <a:t>CAE-vrij </a:t>
            </a:r>
            <a:r>
              <a:rPr lang="nl-NL" dirty="0">
                <a:solidFill>
                  <a:schemeClr val="tx1"/>
                </a:solidFill>
              </a:rPr>
              <a:t>certificaat krijgen?</a:t>
            </a:r>
          </a:p>
          <a:p>
            <a:r>
              <a:rPr lang="nl-NL" dirty="0">
                <a:solidFill>
                  <a:schemeClr val="tx1"/>
                </a:solidFill>
              </a:rPr>
              <a:t>Wat zijn symptomen van </a:t>
            </a:r>
            <a:r>
              <a:rPr lang="nl-NL" dirty="0" smtClean="0">
                <a:solidFill>
                  <a:schemeClr val="tx1"/>
                </a:solidFill>
              </a:rPr>
              <a:t>Chlamydia abortus </a:t>
            </a:r>
            <a:r>
              <a:rPr lang="nl-NL" dirty="0">
                <a:solidFill>
                  <a:schemeClr val="tx1"/>
                </a:solidFill>
              </a:rPr>
              <a:t>bij het </a:t>
            </a:r>
            <a:r>
              <a:rPr lang="nl-NL" dirty="0" smtClean="0">
                <a:solidFill>
                  <a:schemeClr val="tx1"/>
                </a:solidFill>
              </a:rPr>
              <a:t>schaap en de geit?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Hoe gaat een Chlamydia check in zijn werk?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Wat zijn symptomen van </a:t>
            </a:r>
            <a:r>
              <a:rPr lang="nl-NL" dirty="0" smtClean="0">
                <a:solidFill>
                  <a:schemeClr val="tx1"/>
                </a:solidFill>
              </a:rPr>
              <a:t>Q-koorts (Q-</a:t>
            </a:r>
            <a:r>
              <a:rPr lang="nl-NL" dirty="0" err="1" smtClean="0">
                <a:solidFill>
                  <a:schemeClr val="tx1"/>
                </a:solidFill>
              </a:rPr>
              <a:t>fever</a:t>
            </a:r>
            <a:r>
              <a:rPr lang="nl-NL" dirty="0" smtClean="0">
                <a:solidFill>
                  <a:schemeClr val="tx1"/>
                </a:solidFill>
              </a:rPr>
              <a:t>) </a:t>
            </a:r>
            <a:r>
              <a:rPr lang="nl-NL" dirty="0">
                <a:solidFill>
                  <a:schemeClr val="tx1"/>
                </a:solidFill>
              </a:rPr>
              <a:t>bij het schaap</a:t>
            </a:r>
            <a:r>
              <a:rPr lang="nl-NL" dirty="0" smtClean="0">
                <a:solidFill>
                  <a:schemeClr val="tx1"/>
                </a:solidFill>
              </a:rPr>
              <a:t>?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3014" y="609600"/>
            <a:ext cx="2519803" cy="145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40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2400" dirty="0">
                <a:solidFill>
                  <a:schemeClr val="tx1"/>
                </a:solidFill>
              </a:rPr>
              <a:t>Herhalen van alle voorgaande lessen. </a:t>
            </a:r>
            <a:endParaRPr lang="nl-NL" sz="2400" dirty="0">
              <a:solidFill>
                <a:schemeClr val="tx1"/>
              </a:solidFill>
            </a:endParaRPr>
          </a:p>
        </p:txBody>
      </p:sp>
      <p:pic>
        <p:nvPicPr>
          <p:cNvPr id="4098" name="Picture 2" descr="Afbeeldingsresultaat voor scha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673" y="3839699"/>
            <a:ext cx="4899750" cy="276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129" y="3088320"/>
            <a:ext cx="2580694" cy="351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96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1101</TotalTime>
  <Words>344</Words>
  <Application>Microsoft Office PowerPoint</Application>
  <PresentationFormat>Breedbeeld</PresentationFormat>
  <Paragraphs>64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Calibri</vt:lpstr>
      <vt:lpstr>Corbel</vt:lpstr>
      <vt:lpstr>Times New Roman</vt:lpstr>
      <vt:lpstr>Basis</vt:lpstr>
      <vt:lpstr>Huisvesting  en  Hygiëne</vt:lpstr>
      <vt:lpstr>De vorige les</vt:lpstr>
      <vt:lpstr>Planning blok 3</vt:lpstr>
      <vt:lpstr>Gezondheidsdienst voor Dieren</vt:lpstr>
      <vt:lpstr>Gezondheidsdienst voor Dieren</vt:lpstr>
      <vt:lpstr>Volgende week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Kimberley Borgerink</cp:lastModifiedBy>
  <cp:revision>106</cp:revision>
  <cp:lastPrinted>2018-04-10T13:11:52Z</cp:lastPrinted>
  <dcterms:created xsi:type="dcterms:W3CDTF">2017-08-29T13:33:23Z</dcterms:created>
  <dcterms:modified xsi:type="dcterms:W3CDTF">2018-04-10T13:11:56Z</dcterms:modified>
</cp:coreProperties>
</file>